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6" r:id="rId3"/>
    <p:sldId id="270" r:id="rId4"/>
    <p:sldId id="271" r:id="rId5"/>
    <p:sldId id="277" r:id="rId6"/>
    <p:sldId id="267" r:id="rId7"/>
    <p:sldId id="278" r:id="rId8"/>
    <p:sldId id="279" r:id="rId9"/>
    <p:sldId id="268" r:id="rId10"/>
    <p:sldId id="274" r:id="rId11"/>
    <p:sldId id="269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 JiunDa" userId="ff6daa29-e058-4f80-804e-343fdd2a7b5c" providerId="ADAL" clId="{6F7D01E4-B744-4472-B379-0EBC358A4D15}"/>
    <pc:docChg chg="modSld">
      <pc:chgData name="Lin JiunDa" userId="ff6daa29-e058-4f80-804e-343fdd2a7b5c" providerId="ADAL" clId="{6F7D01E4-B744-4472-B379-0EBC358A4D15}" dt="2021-03-02T12:25:57.986" v="54" actId="1076"/>
      <pc:docMkLst>
        <pc:docMk/>
      </pc:docMkLst>
      <pc:sldChg chg="addSp modSp">
        <pc:chgData name="Lin JiunDa" userId="ff6daa29-e058-4f80-804e-343fdd2a7b5c" providerId="ADAL" clId="{6F7D01E4-B744-4472-B379-0EBC358A4D15}" dt="2021-03-02T12:25:57.986" v="54" actId="1076"/>
        <pc:sldMkLst>
          <pc:docMk/>
          <pc:sldMk cId="588705907" sldId="269"/>
        </pc:sldMkLst>
        <pc:spChg chg="mod">
          <ac:chgData name="Lin JiunDa" userId="ff6daa29-e058-4f80-804e-343fdd2a7b5c" providerId="ADAL" clId="{6F7D01E4-B744-4472-B379-0EBC358A4D15}" dt="2021-03-02T12:25:57.986" v="54" actId="1076"/>
          <ac:spMkLst>
            <pc:docMk/>
            <pc:sldMk cId="588705907" sldId="269"/>
            <ac:spMk id="3" creationId="{969DA223-D508-41F6-A871-1F1F5D688F39}"/>
          </ac:spMkLst>
        </pc:spChg>
        <pc:spChg chg="add mod">
          <ac:chgData name="Lin JiunDa" userId="ff6daa29-e058-4f80-804e-343fdd2a7b5c" providerId="ADAL" clId="{6F7D01E4-B744-4472-B379-0EBC358A4D15}" dt="2021-03-02T12:25:49.783" v="53" actId="1076"/>
          <ac:spMkLst>
            <pc:docMk/>
            <pc:sldMk cId="588705907" sldId="269"/>
            <ac:spMk id="7" creationId="{19BE4A89-3B3E-423C-9DC4-9A61AAAB94C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3/18/2021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opencv.org/master/da/d54/group__imgproc__transform.html#ga5bb5a1fea74ea38e1a5445ca803ff12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7000" dirty="0"/>
              <a:t>多媒體</a:t>
            </a:r>
            <a:r>
              <a:rPr lang="zh-TW" altLang="en-US" sz="7000" cap="none" dirty="0"/>
              <a:t>實習</a:t>
            </a:r>
            <a:r>
              <a:rPr lang="en-US" altLang="zh-TW" sz="7000" cap="none" dirty="0"/>
              <a:t>-</a:t>
            </a:r>
            <a:r>
              <a:rPr lang="en-US" altLang="zh-TW" sz="7000" cap="none" dirty="0" err="1"/>
              <a:t>Opencv</a:t>
            </a:r>
            <a:r>
              <a:rPr lang="zh-TW" altLang="en-US" sz="7000" cap="none" dirty="0"/>
              <a:t>教學</a:t>
            </a:r>
            <a:r>
              <a:rPr lang="en-US" altLang="zh-TW" sz="7000" cap="none" dirty="0"/>
              <a:t>3</a:t>
            </a:r>
            <a:endParaRPr lang="zh-TW" altLang="en-US" sz="7000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9848" y="4406704"/>
            <a:ext cx="7891272" cy="1069848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22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example_Watermark.cpp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307EB1-7B7D-404C-BDEF-6734F730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36" y="2093976"/>
            <a:ext cx="3562350" cy="31718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F7E4E4-BCF4-4678-A65A-C5E5F978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56" y="3061703"/>
            <a:ext cx="1381125" cy="1381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377412-B440-4361-990B-CE32B9A6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06" y="2166352"/>
            <a:ext cx="3562350" cy="31718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950C1EF-C19F-4AA3-AF93-1CE9B3D68B6D}"/>
              </a:ext>
            </a:extLst>
          </p:cNvPr>
          <p:cNvSpPr txBox="1"/>
          <p:nvPr/>
        </p:nvSpPr>
        <p:spPr>
          <a:xfrm>
            <a:off x="4460056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+</a:t>
            </a:r>
            <a:endParaRPr lang="zh-TW" altLang="en-US" sz="5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894DC7-B15F-4DCA-96A3-0F132CEC7BB6}"/>
              </a:ext>
            </a:extLst>
          </p:cNvPr>
          <p:cNvSpPr txBox="1"/>
          <p:nvPr/>
        </p:nvSpPr>
        <p:spPr>
          <a:xfrm>
            <a:off x="7073239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=</a:t>
            </a:r>
            <a:endParaRPr lang="zh-TW" altLang="en-US" sz="5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6133D6-6B1B-448D-9EEF-36C0B7903C72}"/>
              </a:ext>
            </a:extLst>
          </p:cNvPr>
          <p:cNvSpPr txBox="1"/>
          <p:nvPr/>
        </p:nvSpPr>
        <p:spPr>
          <a:xfrm>
            <a:off x="2229699" y="567934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1010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010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9C7B7F-DF74-440D-A696-36743B985CEF}"/>
              </a:ext>
            </a:extLst>
          </p:cNvPr>
          <p:cNvSpPr txBox="1"/>
          <p:nvPr/>
        </p:nvSpPr>
        <p:spPr>
          <a:xfrm>
            <a:off x="5306226" y="567676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1</a:t>
            </a:r>
            <a:r>
              <a:rPr lang="en-US" altLang="zh-TW" dirty="0"/>
              <a:t>111</a:t>
            </a:r>
            <a:r>
              <a:rPr lang="zh-TW" altLang="en-US" dirty="0"/>
              <a:t> </a:t>
            </a:r>
            <a:r>
              <a:rPr lang="en-US" altLang="zh-TW" dirty="0"/>
              <a:t>1111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3F7807-B4F3-48B8-B8F3-D81898A92C5C}"/>
              </a:ext>
            </a:extLst>
          </p:cNvPr>
          <p:cNvSpPr txBox="1"/>
          <p:nvPr/>
        </p:nvSpPr>
        <p:spPr>
          <a:xfrm>
            <a:off x="9488137" y="567676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1010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111</a:t>
            </a:r>
            <a:r>
              <a:rPr lang="en-US" altLang="zh-TW" dirty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16C546A-0F19-4DAF-B8E2-7702B4530117}"/>
              </a:ext>
            </a:extLst>
          </p:cNvPr>
          <p:cNvSpPr txBox="1"/>
          <p:nvPr/>
        </p:nvSpPr>
        <p:spPr>
          <a:xfrm>
            <a:off x="388962" y="5676766"/>
            <a:ext cx="13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Pixel value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096639-7CB1-4BFE-912D-25DA3D6F7F09}"/>
              </a:ext>
            </a:extLst>
          </p:cNvPr>
          <p:cNvSpPr txBox="1"/>
          <p:nvPr/>
        </p:nvSpPr>
        <p:spPr>
          <a:xfrm>
            <a:off x="2571138" y="62051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164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5D2880-9DC5-4CA0-A957-285715DD43EC}"/>
              </a:ext>
            </a:extLst>
          </p:cNvPr>
          <p:cNvSpPr txBox="1"/>
          <p:nvPr/>
        </p:nvSpPr>
        <p:spPr>
          <a:xfrm>
            <a:off x="5647665" y="618870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255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D73386-FFDF-4230-9624-F06B20174979}"/>
              </a:ext>
            </a:extLst>
          </p:cNvPr>
          <p:cNvSpPr txBox="1"/>
          <p:nvPr/>
        </p:nvSpPr>
        <p:spPr>
          <a:xfrm>
            <a:off x="9803581" y="62051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74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307EB1-7B7D-404C-BDEF-6734F730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236588"/>
            <a:ext cx="3562350" cy="317182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C072A04-815F-4DCE-8F95-BFD7C538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049" y="2217538"/>
            <a:ext cx="3571875" cy="3190875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BD958C87-B8D4-4DBC-98F0-5A25D077C9BF}"/>
              </a:ext>
            </a:extLst>
          </p:cNvPr>
          <p:cNvSpPr/>
          <p:nvPr/>
        </p:nvSpPr>
        <p:spPr>
          <a:xfrm>
            <a:off x="5389843" y="3376747"/>
            <a:ext cx="1061290" cy="87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DA223-D508-41F6-A871-1F1F5D688F39}"/>
              </a:ext>
            </a:extLst>
          </p:cNvPr>
          <p:cNvSpPr/>
          <p:nvPr/>
        </p:nvSpPr>
        <p:spPr>
          <a:xfrm>
            <a:off x="1063752" y="5839172"/>
            <a:ext cx="743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針對通道資料做操作可參考</a:t>
            </a:r>
            <a:endParaRPr lang="en-US" altLang="zh-TW" dirty="0"/>
          </a:p>
          <a:p>
            <a:r>
              <a:rPr lang="zh-TW" altLang="en-US" dirty="0"/>
              <a:t>https://docs.opencv.org/3.4/d5/d98/tutorial_mat_operations.html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E4A89-3B3E-423C-9DC4-9A61AAAB94C1}"/>
              </a:ext>
            </a:extLst>
          </p:cNvPr>
          <p:cNvSpPr/>
          <p:nvPr/>
        </p:nvSpPr>
        <p:spPr>
          <a:xfrm>
            <a:off x="1063752" y="1724644"/>
            <a:ext cx="743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將隱藏在 </a:t>
            </a:r>
            <a:r>
              <a:rPr lang="en-US" altLang="zh-TW" dirty="0"/>
              <a:t>LSB</a:t>
            </a:r>
            <a:r>
              <a:rPr lang="zh-TW" altLang="en-US" dirty="0"/>
              <a:t> 的 </a:t>
            </a:r>
            <a:r>
              <a:rPr lang="en-US" altLang="zh-TW" dirty="0" err="1"/>
              <a:t>QRCode</a:t>
            </a:r>
            <a:r>
              <a:rPr lang="zh-TW" altLang="en-US" dirty="0"/>
              <a:t> 解出來</a:t>
            </a:r>
          </a:p>
        </p:txBody>
      </p:sp>
    </p:spTree>
    <p:extLst>
      <p:ext uri="{BB962C8B-B14F-4D97-AF65-F5344CB8AC3E}">
        <p14:creationId xmlns:p14="http://schemas.microsoft.com/office/powerpoint/2010/main" val="58870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ECC62-0F92-4842-8F88-9077417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1F62EC-C3D8-4E12-8B9F-6E1DEBD9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/>
              <a:t>Bilinear Interpolation</a:t>
            </a:r>
            <a:r>
              <a:rPr lang="zh-TW" altLang="en-US" dirty="0"/>
              <a:t>縮放</a:t>
            </a:r>
          </a:p>
        </p:txBody>
      </p:sp>
    </p:spTree>
    <p:extLst>
      <p:ext uri="{BB962C8B-B14F-4D97-AF65-F5344CB8AC3E}">
        <p14:creationId xmlns:p14="http://schemas.microsoft.com/office/powerpoint/2010/main" val="349382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最近插值法 </a:t>
            </a:r>
            <a:r>
              <a:rPr lang="en-US" altLang="zh-TW" dirty="0"/>
              <a:t>(Nearest Neighbor Interpolation)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雙線性插值法 </a:t>
            </a:r>
            <a:r>
              <a:rPr lang="en-US" altLang="zh-TW" dirty="0"/>
              <a:t>(Bilinear Interpolation)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影像浮水印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819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18DCD-EA6D-42A7-9237-2060542BD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22344E-CE59-4A4E-BFFE-FFED41A5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067" y="1920551"/>
            <a:ext cx="10058400" cy="4050792"/>
          </a:xfrm>
        </p:spPr>
        <p:txBody>
          <a:bodyPr>
            <a:normAutofit fontScale="77500" lnSpcReduction="20000"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dirty="0" err="1"/>
              <a:t>src</a:t>
            </a:r>
            <a:r>
              <a:rPr lang="zh-TW" altLang="en-US" dirty="0"/>
              <a:t>：輸入圖。</a:t>
            </a:r>
          </a:p>
          <a:p>
            <a:pPr fontAlgn="base">
              <a:lnSpc>
                <a:spcPct val="150000"/>
              </a:lnSpc>
            </a:pPr>
            <a:r>
              <a:rPr lang="en-US" altLang="zh-TW" dirty="0" err="1"/>
              <a:t>dst</a:t>
            </a:r>
            <a:r>
              <a:rPr lang="zh-TW" altLang="en-US" dirty="0"/>
              <a:t>：輸出圖。</a:t>
            </a:r>
          </a:p>
          <a:p>
            <a:pPr>
              <a:lnSpc>
                <a:spcPct val="150000"/>
              </a:lnSpc>
            </a:pPr>
            <a:r>
              <a:rPr lang="de-DE" altLang="zh-TW" dirty="0"/>
              <a:t>dsize : </a:t>
            </a:r>
            <a:r>
              <a:rPr lang="zh-TW" altLang="en-US" dirty="0"/>
              <a:t>輸出圖的尺寸，</a:t>
            </a:r>
            <a:br>
              <a:rPr lang="en-US" altLang="zh-TW" dirty="0"/>
            </a:br>
            <a:r>
              <a:rPr lang="zh-TW" altLang="en-US" dirty="0"/>
              <a:t>若為 </a:t>
            </a:r>
            <a:r>
              <a:rPr lang="en-US" altLang="zh-TW" dirty="0"/>
              <a:t>Size(200,100)</a:t>
            </a:r>
            <a:r>
              <a:rPr lang="zh-TW" altLang="en-US" dirty="0"/>
              <a:t>則寬為</a:t>
            </a:r>
            <a:r>
              <a:rPr lang="en-US" altLang="zh-TW" dirty="0"/>
              <a:t>200</a:t>
            </a:r>
            <a:r>
              <a:rPr lang="zh-TW" altLang="en-US" dirty="0"/>
              <a:t>高為</a:t>
            </a:r>
            <a:r>
              <a:rPr lang="en-US" altLang="zh-TW" dirty="0"/>
              <a:t>100</a:t>
            </a:r>
            <a:br>
              <a:rPr lang="en-US" altLang="zh-TW" dirty="0"/>
            </a:br>
            <a:r>
              <a:rPr lang="zh-TW" altLang="en-US" dirty="0"/>
              <a:t>若為 </a:t>
            </a:r>
            <a:r>
              <a:rPr lang="en-US" altLang="zh-TW" dirty="0"/>
              <a:t>Size()</a:t>
            </a:r>
            <a:r>
              <a:rPr lang="zh-TW" altLang="en-US" dirty="0"/>
              <a:t>則</a:t>
            </a:r>
            <a:r>
              <a:rPr lang="en-US" altLang="zh-TW" dirty="0" err="1"/>
              <a:t>dsize</a:t>
            </a:r>
            <a:r>
              <a:rPr lang="en-US" altLang="zh-TW" dirty="0"/>
              <a:t> </a:t>
            </a:r>
            <a:r>
              <a:rPr lang="zh-TW" altLang="en-US" dirty="0"/>
              <a:t>會被指定為</a:t>
            </a:r>
            <a:r>
              <a:rPr lang="en-US" altLang="zh-TW" dirty="0"/>
              <a:t>(round(</a:t>
            </a:r>
            <a:r>
              <a:rPr lang="en-US" altLang="zh-TW" dirty="0" err="1"/>
              <a:t>fx</a:t>
            </a:r>
            <a:r>
              <a:rPr lang="en-US" altLang="zh-TW" dirty="0"/>
              <a:t>*</a:t>
            </a:r>
            <a:r>
              <a:rPr lang="en-US" altLang="zh-TW" dirty="0" err="1"/>
              <a:t>src.cols</a:t>
            </a:r>
            <a:r>
              <a:rPr lang="en-US" altLang="zh-TW" dirty="0"/>
              <a:t>), round(</a:t>
            </a:r>
            <a:r>
              <a:rPr lang="en-US" altLang="zh-TW" dirty="0" err="1"/>
              <a:t>fy</a:t>
            </a:r>
            <a:r>
              <a:rPr lang="en-US" altLang="zh-TW" dirty="0"/>
              <a:t>*</a:t>
            </a:r>
            <a:r>
              <a:rPr lang="en-US" altLang="zh-TW" dirty="0" err="1"/>
              <a:t>src.rows</a:t>
            </a:r>
            <a:r>
              <a:rPr lang="en-US" altLang="zh-TW" dirty="0"/>
              <a:t>))</a:t>
            </a:r>
            <a:endParaRPr lang="de-DE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fx</a:t>
            </a:r>
            <a:r>
              <a:rPr lang="en-US" altLang="zh-TW" dirty="0"/>
              <a:t> : </a:t>
            </a:r>
            <a:r>
              <a:rPr lang="zh-TW" altLang="en-US" dirty="0"/>
              <a:t>水平軸縮放倍率，若為 </a:t>
            </a:r>
            <a:r>
              <a:rPr lang="en-US" altLang="zh-TW" dirty="0"/>
              <a:t>0</a:t>
            </a:r>
            <a:r>
              <a:rPr lang="zh-TW" altLang="en-US" dirty="0"/>
              <a:t> 則會用 </a:t>
            </a:r>
            <a:r>
              <a:rPr lang="en-US" altLang="zh-TW" dirty="0" err="1"/>
              <a:t>dsize</a:t>
            </a:r>
            <a:r>
              <a:rPr lang="en-US" altLang="zh-TW" dirty="0"/>
              <a:t> </a:t>
            </a:r>
            <a:r>
              <a:rPr lang="zh-TW" altLang="en-US" dirty="0"/>
              <a:t>去計算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fy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垂直軸縮放倍率，若為 </a:t>
            </a:r>
            <a:r>
              <a:rPr lang="en-US" altLang="zh-TW" dirty="0"/>
              <a:t>0</a:t>
            </a:r>
            <a:r>
              <a:rPr lang="zh-TW" altLang="en-US" dirty="0"/>
              <a:t> 則會用 </a:t>
            </a:r>
            <a:r>
              <a:rPr lang="en-US" altLang="zh-TW" dirty="0" err="1"/>
              <a:t>dsize</a:t>
            </a:r>
            <a:r>
              <a:rPr lang="en-US" altLang="zh-TW" dirty="0"/>
              <a:t> </a:t>
            </a:r>
            <a:r>
              <a:rPr lang="zh-TW" altLang="en-US" dirty="0"/>
              <a:t>去計算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interpolation : </a:t>
            </a:r>
            <a:r>
              <a:rPr lang="zh-TW" altLang="en-US" dirty="0"/>
              <a:t>在做 </a:t>
            </a:r>
            <a:r>
              <a:rPr lang="en-US" altLang="zh-TW" dirty="0"/>
              <a:t>resize </a:t>
            </a:r>
            <a:r>
              <a:rPr lang="zh-TW" altLang="en-US" dirty="0"/>
              <a:t>時要使用的內插法，有下面幾種 </a:t>
            </a:r>
            <a:r>
              <a:rPr lang="en-US" altLang="zh-TW" dirty="0"/>
              <a:t>flag </a:t>
            </a:r>
            <a:r>
              <a:rPr lang="zh-TW" altLang="en-US" dirty="0"/>
              <a:t>可以使用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https://docs.opencv.org/master/da/d54/group__imgproc__transform.html#ga5bb5a1fea74ea38e1a5445ca803ff121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FE4BC-2E45-4705-9F34-E132324B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177" y="617271"/>
            <a:ext cx="4437796" cy="26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2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FAB9B-A86C-4F8D-8A8C-44F85A7A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Nearest Neighbor Interpolation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96CE5C-BD98-46E2-85AB-140F3BD70B04}"/>
              </a:ext>
            </a:extLst>
          </p:cNvPr>
          <p:cNvSpPr txBox="1"/>
          <p:nvPr/>
        </p:nvSpPr>
        <p:spPr>
          <a:xfrm>
            <a:off x="1132513" y="19093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最近插值法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8210950-2B85-4C4E-B821-7BC64D6C4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691868"/>
              </p:ext>
            </p:extLst>
          </p:nvPr>
        </p:nvGraphicFramePr>
        <p:xfrm>
          <a:off x="1549975" y="3112052"/>
          <a:ext cx="1080000" cy="108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8406978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2312927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953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634503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ADF0873-0D9F-4667-AB0A-9FDF868C6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9184"/>
              </p:ext>
            </p:extLst>
          </p:nvPr>
        </p:nvGraphicFramePr>
        <p:xfrm>
          <a:off x="8122236" y="2431303"/>
          <a:ext cx="2700000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10261895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901605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103942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0609797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1537888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5288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6757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6161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155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41889"/>
                  </a:ext>
                </a:extLst>
              </a:tr>
            </a:tbl>
          </a:graphicData>
        </a:graphic>
      </p:graphicFrame>
      <p:sp>
        <p:nvSpPr>
          <p:cNvPr id="20" name="橢圓 19">
            <a:extLst>
              <a:ext uri="{FF2B5EF4-FFF2-40B4-BE49-F238E27FC236}">
                <a16:creationId xmlns:a16="http://schemas.microsoft.com/office/drawing/2014/main" id="{78A389A8-C3E7-4E84-A49F-5E732889A56E}"/>
              </a:ext>
            </a:extLst>
          </p:cNvPr>
          <p:cNvSpPr/>
          <p:nvPr/>
        </p:nvSpPr>
        <p:spPr>
          <a:xfrm>
            <a:off x="8862466" y="3173969"/>
            <a:ext cx="134224" cy="1426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C10F90-64E4-4532-B493-909A461BF9BF}"/>
              </a:ext>
            </a:extLst>
          </p:cNvPr>
          <p:cNvSpPr txBox="1"/>
          <p:nvPr/>
        </p:nvSpPr>
        <p:spPr>
          <a:xfrm>
            <a:off x="8630425" y="3267785"/>
            <a:ext cx="5983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(1, 1)</a:t>
            </a:r>
            <a:endParaRPr lang="zh-TW" altLang="en-US" sz="1400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DECFB5C-7BFC-451D-83B1-8109AE036CB8}"/>
              </a:ext>
            </a:extLst>
          </p:cNvPr>
          <p:cNvSpPr/>
          <p:nvPr/>
        </p:nvSpPr>
        <p:spPr>
          <a:xfrm>
            <a:off x="1674945" y="3448498"/>
            <a:ext cx="134224" cy="1426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DFDF197-9A90-4D82-BFCD-EF2440FCA8F5}"/>
              </a:ext>
            </a:extLst>
          </p:cNvPr>
          <p:cNvSpPr/>
          <p:nvPr/>
        </p:nvSpPr>
        <p:spPr>
          <a:xfrm>
            <a:off x="9968959" y="3162303"/>
            <a:ext cx="134224" cy="142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B70B46D-6B2E-4CE0-A6F2-61121CEE1C72}"/>
              </a:ext>
            </a:extLst>
          </p:cNvPr>
          <p:cNvSpPr txBox="1"/>
          <p:nvPr/>
        </p:nvSpPr>
        <p:spPr>
          <a:xfrm>
            <a:off x="9736918" y="3283848"/>
            <a:ext cx="598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(3, 1)</a:t>
            </a:r>
            <a:endParaRPr lang="zh-TW" altLang="en-US" sz="1400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1BF78C4-6F51-4289-9DBB-307A6921F57F}"/>
              </a:ext>
            </a:extLst>
          </p:cNvPr>
          <p:cNvSpPr/>
          <p:nvPr/>
        </p:nvSpPr>
        <p:spPr>
          <a:xfrm>
            <a:off x="2445596" y="3448498"/>
            <a:ext cx="134224" cy="14261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A8FCE7-B091-4D81-BB4A-680914DF5800}"/>
              </a:ext>
            </a:extLst>
          </p:cNvPr>
          <p:cNvSpPr txBox="1"/>
          <p:nvPr/>
        </p:nvSpPr>
        <p:spPr>
          <a:xfrm>
            <a:off x="1766809" y="43921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原圖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31BCA39-EAA9-488E-B7F8-B1DE073085B1}"/>
              </a:ext>
            </a:extLst>
          </p:cNvPr>
          <p:cNvSpPr txBox="1"/>
          <p:nvPr/>
        </p:nvSpPr>
        <p:spPr>
          <a:xfrm>
            <a:off x="8802822" y="53414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放大後圖片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939CF9D-F126-47D3-AE4C-8821BF960247}"/>
              </a:ext>
            </a:extLst>
          </p:cNvPr>
          <p:cNvSpPr txBox="1"/>
          <p:nvPr/>
        </p:nvSpPr>
        <p:spPr>
          <a:xfrm>
            <a:off x="1069563" y="3194545"/>
            <a:ext cx="899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(0.4, 0.4)</a:t>
            </a:r>
            <a:endParaRPr lang="zh-TW" altLang="en-US" sz="1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77BE660-6104-4A79-B594-56E6E80DEE91}"/>
              </a:ext>
            </a:extLst>
          </p:cNvPr>
          <p:cNvSpPr txBox="1"/>
          <p:nvPr/>
        </p:nvSpPr>
        <p:spPr>
          <a:xfrm>
            <a:off x="2255222" y="3619780"/>
            <a:ext cx="8996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(1.2, 0.4)</a:t>
            </a:r>
            <a:endParaRPr lang="zh-TW" altLang="en-US" sz="1400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8A389A8-C3E7-4E84-A49F-5E732889A56E}"/>
              </a:ext>
            </a:extLst>
          </p:cNvPr>
          <p:cNvSpPr/>
          <p:nvPr/>
        </p:nvSpPr>
        <p:spPr>
          <a:xfrm>
            <a:off x="10755124" y="2359996"/>
            <a:ext cx="134224" cy="14261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8A389A8-C3E7-4E84-A49F-5E732889A56E}"/>
              </a:ext>
            </a:extLst>
          </p:cNvPr>
          <p:cNvSpPr/>
          <p:nvPr/>
        </p:nvSpPr>
        <p:spPr>
          <a:xfrm>
            <a:off x="2555836" y="3034828"/>
            <a:ext cx="134224" cy="14261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77BE660-6104-4A79-B594-56E6E80DEE91}"/>
              </a:ext>
            </a:extLst>
          </p:cNvPr>
          <p:cNvSpPr txBox="1"/>
          <p:nvPr/>
        </p:nvSpPr>
        <p:spPr>
          <a:xfrm>
            <a:off x="10889348" y="2277413"/>
            <a:ext cx="5983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(5, 0)</a:t>
            </a:r>
            <a:endParaRPr lang="zh-TW" altLang="en-US" sz="1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77BE660-6104-4A79-B594-56E6E80DEE91}"/>
              </a:ext>
            </a:extLst>
          </p:cNvPr>
          <p:cNvSpPr txBox="1"/>
          <p:nvPr/>
        </p:nvSpPr>
        <p:spPr>
          <a:xfrm>
            <a:off x="2683032" y="2929219"/>
            <a:ext cx="59830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(5, 0)</a:t>
            </a:r>
            <a:endParaRPr lang="zh-TW" altLang="en-US" sz="1400" dirty="0"/>
          </a:p>
        </p:txBody>
      </p:sp>
      <p:sp>
        <p:nvSpPr>
          <p:cNvPr id="33" name="箭號: 向右 2">
            <a:extLst>
              <a:ext uri="{FF2B5EF4-FFF2-40B4-BE49-F238E27FC236}">
                <a16:creationId xmlns:a16="http://schemas.microsoft.com/office/drawing/2014/main" id="{C4F03E79-BF67-4ADC-9CFD-9532A18ECB5E}"/>
              </a:ext>
            </a:extLst>
          </p:cNvPr>
          <p:cNvSpPr/>
          <p:nvPr/>
        </p:nvSpPr>
        <p:spPr>
          <a:xfrm>
            <a:off x="4438141" y="3447277"/>
            <a:ext cx="1965720" cy="612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26">
            <a:extLst>
              <a:ext uri="{FF2B5EF4-FFF2-40B4-BE49-F238E27FC236}">
                <a16:creationId xmlns:a16="http://schemas.microsoft.com/office/drawing/2014/main" id="{035E57C5-DFC5-4CFB-9AC2-4D570E84AFCB}"/>
              </a:ext>
            </a:extLst>
          </p:cNvPr>
          <p:cNvSpPr txBox="1"/>
          <p:nvPr/>
        </p:nvSpPr>
        <p:spPr>
          <a:xfrm>
            <a:off x="4729716" y="387500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放大</a:t>
            </a:r>
            <a:r>
              <a:rPr lang="en-US" altLang="zh-TW" dirty="0"/>
              <a:t>2.5</a:t>
            </a:r>
            <a:r>
              <a:rPr lang="zh-TW" altLang="en-US" dirty="0"/>
              <a:t>倍</a:t>
            </a:r>
          </a:p>
        </p:txBody>
      </p:sp>
      <p:sp>
        <p:nvSpPr>
          <p:cNvPr id="35" name="文字方塊 26">
            <a:extLst>
              <a:ext uri="{FF2B5EF4-FFF2-40B4-BE49-F238E27FC236}">
                <a16:creationId xmlns:a16="http://schemas.microsoft.com/office/drawing/2014/main" id="{4BE06B0F-649D-4540-8EE7-C754B1F8A81F}"/>
              </a:ext>
            </a:extLst>
          </p:cNvPr>
          <p:cNvSpPr txBox="1"/>
          <p:nvPr/>
        </p:nvSpPr>
        <p:spPr>
          <a:xfrm>
            <a:off x="3995958" y="4672069"/>
            <a:ext cx="3258081" cy="128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要用目標座標回推原圖位置在哪個 </a:t>
            </a:r>
            <a:r>
              <a:rPr lang="en-US" altLang="zh-TW" dirty="0"/>
              <a:t>pixel </a:t>
            </a:r>
            <a:r>
              <a:rPr lang="zh-TW" altLang="en-US" dirty="0"/>
              <a:t>位置就填在目標位置對應的 </a:t>
            </a:r>
            <a:r>
              <a:rPr lang="en-US" altLang="zh-TW" dirty="0"/>
              <a:t>pixel</a:t>
            </a:r>
            <a:r>
              <a:rPr lang="zh-TW" altLang="en-US" dirty="0"/>
              <a:t> 值</a:t>
            </a:r>
          </a:p>
        </p:txBody>
      </p:sp>
    </p:spTree>
    <p:extLst>
      <p:ext uri="{BB962C8B-B14F-4D97-AF65-F5344CB8AC3E}">
        <p14:creationId xmlns:p14="http://schemas.microsoft.com/office/powerpoint/2010/main" val="414310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1EA08-0091-4715-8935-5780266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Bilinear Interpolation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E6D4422-2E1C-40E0-8459-2E92ADED1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5532288" cy="40507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3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∗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4+</m:t>
                    </m:r>
                  </m:oMath>
                </a14:m>
                <a:br>
                  <a:rPr lang="en-US" altLang="zh-TW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1, 0</m:t>
                        </m:r>
                      </m:e>
                    </m:d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 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4+</m:t>
                    </m:r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 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3+</m:t>
                    </m:r>
                  </m:oMath>
                </a14:m>
                <a:br>
                  <a:rPr lang="en-US" altLang="zh-TW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 ∗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E6D4422-2E1C-40E0-8459-2E92ADED1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5532288" cy="4050792"/>
              </a:xfrm>
              <a:blipFill>
                <a:blip r:embed="rId2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00F90EE9-7416-474D-B9E0-A5198F29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04" y="1812022"/>
            <a:ext cx="4971048" cy="45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7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影像浮水印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307EB1-7B7D-404C-BDEF-6734F730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66354"/>
            <a:ext cx="3562350" cy="31718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F7E4E4-BCF4-4678-A65A-C5E5F978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56" y="3061703"/>
            <a:ext cx="1381125" cy="1381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377412-B440-4361-990B-CE32B9A6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06" y="2236588"/>
            <a:ext cx="3562350" cy="31718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950C1EF-C19F-4AA3-AF93-1CE9B3D68B6D}"/>
              </a:ext>
            </a:extLst>
          </p:cNvPr>
          <p:cNvSpPr txBox="1"/>
          <p:nvPr/>
        </p:nvSpPr>
        <p:spPr>
          <a:xfrm>
            <a:off x="4460056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+</a:t>
            </a:r>
            <a:endParaRPr lang="zh-TW" altLang="en-US" sz="5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894DC7-B15F-4DCA-96A3-0F132CEC7BB6}"/>
              </a:ext>
            </a:extLst>
          </p:cNvPr>
          <p:cNvSpPr txBox="1"/>
          <p:nvPr/>
        </p:nvSpPr>
        <p:spPr>
          <a:xfrm>
            <a:off x="7073239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=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04295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LSB</a:t>
            </a:r>
            <a:r>
              <a:rPr lang="zh-TW" altLang="en-US" dirty="0"/>
              <a:t> 與 </a:t>
            </a:r>
            <a:r>
              <a:rPr lang="en-US" altLang="zh-TW" dirty="0"/>
              <a:t>MSB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AE457-E4C7-49D8-850F-F20993F3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56" y="3435500"/>
            <a:ext cx="7353064" cy="2937868"/>
          </a:xfrm>
          <a:prstGeom prst="rect">
            <a:avLst/>
          </a:prstGeom>
        </p:spPr>
      </p:pic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43A18475-E04F-4A6A-8A4A-843FF942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45920"/>
            <a:ext cx="8879840" cy="42716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LSB:  least significant bit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最不重要的 </a:t>
            </a:r>
            <a:r>
              <a:rPr lang="en-US" altLang="zh-TW" dirty="0"/>
              <a:t>bit)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MSB: most significant bit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最重要的 </a:t>
            </a:r>
            <a:r>
              <a:rPr lang="en-US" altLang="zh-TW" dirty="0"/>
              <a:t>bit)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15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LSB</a:t>
            </a:r>
            <a:r>
              <a:rPr lang="zh-TW" altLang="en-US" dirty="0"/>
              <a:t> 與 </a:t>
            </a:r>
            <a:r>
              <a:rPr lang="en-US" altLang="zh-TW" dirty="0"/>
              <a:t>MSB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69B94-6CE8-4E2C-8ED2-9546BFC7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4" y="1787303"/>
            <a:ext cx="2646590" cy="1847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6CBF40-BB65-4CA4-8AAD-1985D9AEFF44}"/>
              </a:ext>
            </a:extLst>
          </p:cNvPr>
          <p:cNvSpPr/>
          <p:nvPr/>
        </p:nvSpPr>
        <p:spPr>
          <a:xfrm>
            <a:off x="304954" y="3662520"/>
            <a:ext cx="2582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 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第８位元影像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646AD-4925-4702-BEB8-EB317F0A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71" y="1787302"/>
            <a:ext cx="2646591" cy="1847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3C658D-5970-4615-8C6A-8CB0176E045A}"/>
              </a:ext>
            </a:extLst>
          </p:cNvPr>
          <p:cNvSpPr/>
          <p:nvPr/>
        </p:nvSpPr>
        <p:spPr>
          <a:xfrm>
            <a:off x="3346287" y="3662520"/>
            <a:ext cx="2502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[ 0 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7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09F0C-94A0-4168-873E-96AAA14C0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40" y="1787302"/>
            <a:ext cx="2646591" cy="18477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20E5FD-A799-4EFA-8E6D-9B8F336BF70D}"/>
              </a:ext>
            </a:extLst>
          </p:cNvPr>
          <p:cNvSpPr/>
          <p:nvPr/>
        </p:nvSpPr>
        <p:spPr>
          <a:xfrm>
            <a:off x="6300626" y="3667440"/>
            <a:ext cx="2472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6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D3335B-3C73-4475-A978-D2309A0AE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709" y="1787302"/>
            <a:ext cx="2646591" cy="18477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0D41B6-01CF-4B97-B41A-BFB74AFB9939}"/>
              </a:ext>
            </a:extLst>
          </p:cNvPr>
          <p:cNvSpPr/>
          <p:nvPr/>
        </p:nvSpPr>
        <p:spPr>
          <a:xfrm>
            <a:off x="9217295" y="3658562"/>
            <a:ext cx="2433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5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BB3F22-77F1-4B07-81EA-0534F4EB3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52" y="4418562"/>
            <a:ext cx="2646589" cy="1847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F325E3-BC37-412F-8FD1-F81158F3D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369" y="4418562"/>
            <a:ext cx="2646593" cy="18477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2A89AB-B925-4858-A674-AF9B3E7BE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040" y="4418562"/>
            <a:ext cx="2646594" cy="1847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52DDEE-8790-4667-A46A-25BAF8508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709" y="4418559"/>
            <a:ext cx="2646594" cy="18477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441F4A-804D-4058-A6C4-05EC2A44F433}"/>
              </a:ext>
            </a:extLst>
          </p:cNvPr>
          <p:cNvSpPr/>
          <p:nvPr/>
        </p:nvSpPr>
        <p:spPr>
          <a:xfrm>
            <a:off x="304954" y="6363913"/>
            <a:ext cx="2472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4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2D3DAD-21C5-4CEB-936C-E8A01D8365CE}"/>
              </a:ext>
            </a:extLst>
          </p:cNvPr>
          <p:cNvSpPr/>
          <p:nvPr/>
        </p:nvSpPr>
        <p:spPr>
          <a:xfrm>
            <a:off x="3346287" y="6363913"/>
            <a:ext cx="2542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 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 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3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5508E-0893-4A11-AB2E-7F4A74A75D46}"/>
              </a:ext>
            </a:extLst>
          </p:cNvPr>
          <p:cNvSpPr/>
          <p:nvPr/>
        </p:nvSpPr>
        <p:spPr>
          <a:xfrm>
            <a:off x="6300626" y="6368833"/>
            <a:ext cx="2542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 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 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2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DF4FB9-C6AD-4111-BDBD-8AD476B2F630}"/>
              </a:ext>
            </a:extLst>
          </p:cNvPr>
          <p:cNvSpPr/>
          <p:nvPr/>
        </p:nvSpPr>
        <p:spPr>
          <a:xfrm>
            <a:off x="9217295" y="6359955"/>
            <a:ext cx="2472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[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０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,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第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1</a:t>
            </a:r>
            <a:r>
              <a:rPr lang="zh-TW" altLang="en-US" sz="1200" dirty="0">
                <a:solidFill>
                  <a:srgbClr val="292929"/>
                </a:solidFill>
                <a:latin typeface="charter"/>
              </a:rPr>
              <a:t>位元影像</a:t>
            </a:r>
            <a:r>
              <a:rPr lang="en-US" altLang="zh-TW" sz="1200" dirty="0">
                <a:solidFill>
                  <a:srgbClr val="292929"/>
                </a:solidFill>
                <a:latin typeface="charter"/>
              </a:rPr>
              <a:t>]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272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979D0-20EB-432F-BA88-B98C190B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影像浮水印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307EB1-7B7D-404C-BDEF-6734F730A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36" y="2093976"/>
            <a:ext cx="3562350" cy="31718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F7E4E4-BCF4-4678-A65A-C5E5F978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56" y="3061703"/>
            <a:ext cx="1381125" cy="1381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377412-B440-4361-990B-CE32B9A6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06" y="2166352"/>
            <a:ext cx="3562350" cy="31718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950C1EF-C19F-4AA3-AF93-1CE9B3D68B6D}"/>
              </a:ext>
            </a:extLst>
          </p:cNvPr>
          <p:cNvSpPr txBox="1"/>
          <p:nvPr/>
        </p:nvSpPr>
        <p:spPr>
          <a:xfrm>
            <a:off x="4460056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+</a:t>
            </a:r>
            <a:endParaRPr lang="zh-TW" altLang="en-US" sz="5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894DC7-B15F-4DCA-96A3-0F132CEC7BB6}"/>
              </a:ext>
            </a:extLst>
          </p:cNvPr>
          <p:cNvSpPr txBox="1"/>
          <p:nvPr/>
        </p:nvSpPr>
        <p:spPr>
          <a:xfrm>
            <a:off x="7073239" y="3321378"/>
            <a:ext cx="61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=</a:t>
            </a:r>
            <a:endParaRPr lang="zh-TW" altLang="en-US" sz="5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6133D6-6B1B-448D-9EEF-36C0B7903C72}"/>
              </a:ext>
            </a:extLst>
          </p:cNvPr>
          <p:cNvSpPr txBox="1"/>
          <p:nvPr/>
        </p:nvSpPr>
        <p:spPr>
          <a:xfrm>
            <a:off x="2229699" y="567934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1010</a:t>
            </a:r>
            <a:r>
              <a:rPr lang="zh-TW" altLang="en-US" dirty="0"/>
              <a:t> </a:t>
            </a:r>
            <a:r>
              <a:rPr lang="en-US" altLang="zh-TW" dirty="0"/>
              <a:t>0100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9C7B7F-DF74-440D-A696-36743B985CEF}"/>
              </a:ext>
            </a:extLst>
          </p:cNvPr>
          <p:cNvSpPr txBox="1"/>
          <p:nvPr/>
        </p:nvSpPr>
        <p:spPr>
          <a:xfrm>
            <a:off x="5306226" y="567676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1111</a:t>
            </a:r>
            <a:r>
              <a:rPr lang="zh-TW" altLang="en-US" dirty="0"/>
              <a:t> </a:t>
            </a:r>
            <a:r>
              <a:rPr lang="en-US" altLang="zh-TW" dirty="0"/>
              <a:t>1111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3F7807-B4F3-48B8-B8F3-D81898A92C5C}"/>
              </a:ext>
            </a:extLst>
          </p:cNvPr>
          <p:cNvSpPr txBox="1"/>
          <p:nvPr/>
        </p:nvSpPr>
        <p:spPr>
          <a:xfrm>
            <a:off x="9488137" y="567676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1010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1111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16C546A-0F19-4DAF-B8E2-7702B4530117}"/>
              </a:ext>
            </a:extLst>
          </p:cNvPr>
          <p:cNvSpPr txBox="1"/>
          <p:nvPr/>
        </p:nvSpPr>
        <p:spPr>
          <a:xfrm>
            <a:off x="388962" y="5676766"/>
            <a:ext cx="133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Pixel value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096639-7CB1-4BFE-912D-25DA3D6F7F09}"/>
              </a:ext>
            </a:extLst>
          </p:cNvPr>
          <p:cNvSpPr txBox="1"/>
          <p:nvPr/>
        </p:nvSpPr>
        <p:spPr>
          <a:xfrm>
            <a:off x="2571138" y="62051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164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5D2880-9DC5-4CA0-A957-285715DD43EC}"/>
              </a:ext>
            </a:extLst>
          </p:cNvPr>
          <p:cNvSpPr txBox="1"/>
          <p:nvPr/>
        </p:nvSpPr>
        <p:spPr>
          <a:xfrm>
            <a:off x="5647665" y="618870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255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D73386-FFDF-4230-9624-F06B20174979}"/>
              </a:ext>
            </a:extLst>
          </p:cNvPr>
          <p:cNvSpPr txBox="1"/>
          <p:nvPr/>
        </p:nvSpPr>
        <p:spPr>
          <a:xfrm>
            <a:off x="9803581" y="62051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9522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3003</TotalTime>
  <Words>701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charter</vt:lpstr>
      <vt:lpstr>微軟正黑體</vt:lpstr>
      <vt:lpstr>標楷體</vt:lpstr>
      <vt:lpstr>Cambria Math</vt:lpstr>
      <vt:lpstr>Rockwell</vt:lpstr>
      <vt:lpstr>Rockwell Condensed</vt:lpstr>
      <vt:lpstr>Wingdings</vt:lpstr>
      <vt:lpstr>木刻字型</vt:lpstr>
      <vt:lpstr>多媒體實習-Opencv教學3</vt:lpstr>
      <vt:lpstr>OUTLINE</vt:lpstr>
      <vt:lpstr>縮放</vt:lpstr>
      <vt:lpstr>Nearest Neighbor Interpolation</vt:lpstr>
      <vt:lpstr>Bilinear Interpolation</vt:lpstr>
      <vt:lpstr>影像浮水印</vt:lpstr>
      <vt:lpstr>LSB 與 MSB</vt:lpstr>
      <vt:lpstr>LSB 與 MSB</vt:lpstr>
      <vt:lpstr>影像浮水印</vt:lpstr>
      <vt:lpstr>example_Watermark.cpp</vt:lpstr>
      <vt:lpstr>練習</vt:lpstr>
      <vt:lpstr>加分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多媒體實習-Opencv教學1</dc:title>
  <dc:creator>吳逸軒</dc:creator>
  <cp:lastModifiedBy>jiunda</cp:lastModifiedBy>
  <cp:revision>119</cp:revision>
  <dcterms:created xsi:type="dcterms:W3CDTF">2018-02-13T17:01:51Z</dcterms:created>
  <dcterms:modified xsi:type="dcterms:W3CDTF">2021-03-18T11:31:37Z</dcterms:modified>
</cp:coreProperties>
</file>